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9" r:id="rId3"/>
    <p:sldId id="275" r:id="rId4"/>
    <p:sldId id="270" r:id="rId5"/>
    <p:sldId id="271" r:id="rId6"/>
    <p:sldId id="272" r:id="rId7"/>
    <p:sldId id="27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03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693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06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8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995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63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491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0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107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133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142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A6666-ED13-48F5-900B-0538288EC9F9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56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1">
                <a:lumMod val="5000"/>
                <a:lumOff val="95000"/>
              </a:schemeClr>
            </a:gs>
            <a:gs pos="34000">
              <a:schemeClr val="accent1">
                <a:lumMod val="45000"/>
                <a:lumOff val="55000"/>
              </a:schemeClr>
            </a:gs>
            <a:gs pos="64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Turaev\Рабочий стол\лог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779" y="230058"/>
            <a:ext cx="1639293" cy="165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1189AE0-10D8-4336-BEF5-0D89D5B9B3D7}"/>
              </a:ext>
            </a:extLst>
          </p:cNvPr>
          <p:cNvSpPr/>
          <p:nvPr/>
        </p:nvSpPr>
        <p:spPr>
          <a:xfrm>
            <a:off x="1142677" y="3541264"/>
            <a:ext cx="103026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O‘zbekiston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Respublikasining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ayrim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qonun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hujjatlariga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o‘zgartish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va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qo‘shimchalar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kiritish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to‘g‘risida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1189AE0-10D8-4336-BEF5-0D89D5B9B3D7}"/>
              </a:ext>
            </a:extLst>
          </p:cNvPr>
          <p:cNvSpPr/>
          <p:nvPr/>
        </p:nvSpPr>
        <p:spPr>
          <a:xfrm>
            <a:off x="3283066" y="1885661"/>
            <a:ext cx="5948721" cy="1149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3434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Oʻzbekiston </a:t>
            </a:r>
            <a:r>
              <a:rPr lang="en-US" sz="3434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Respublikasi</a:t>
            </a:r>
            <a:br>
              <a:rPr lang="ru-RU" sz="3434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3434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Qonuni</a:t>
            </a:r>
            <a:endParaRPr lang="ru-RU" sz="3434" b="1" dirty="0">
              <a:solidFill>
                <a:schemeClr val="accent1">
                  <a:lumMod val="50000"/>
                </a:schemeClr>
              </a:solidFill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1189AE0-10D8-4336-BEF5-0D89D5B9B3D7}"/>
              </a:ext>
            </a:extLst>
          </p:cNvPr>
          <p:cNvSpPr/>
          <p:nvPr/>
        </p:nvSpPr>
        <p:spPr>
          <a:xfrm>
            <a:off x="3867641" y="6172913"/>
            <a:ext cx="58742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O‘RQ–838-son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Qonun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, 06.05.2022-y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0618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64889" y="2587983"/>
            <a:ext cx="75797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cs typeface="Times New Roman" panose="02020603050405020304" pitchFamily="18" charset="0"/>
              </a:rPr>
              <a:t>”</a:t>
            </a:r>
            <a:r>
              <a:rPr lang="en-US" sz="2400" dirty="0" err="1">
                <a:cs typeface="Times New Roman" panose="02020603050405020304" pitchFamily="18" charset="0"/>
              </a:rPr>
              <a:t>Oʻzbekiston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Respublikasining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ayrim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qonun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hujjatlariga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oʻzgartirish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va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qoʻshimchalar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kiritish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toʻgʻrisida”gi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Qonun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i="1" dirty="0"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cs typeface="Times New Roman" panose="02020603050405020304" pitchFamily="18" charset="0"/>
              </a:rPr>
              <a:t>OʻRQ</a:t>
            </a:r>
            <a:r>
              <a:rPr lang="en-US" sz="2400" i="1" dirty="0">
                <a:cs typeface="Times New Roman" panose="02020603050405020304" pitchFamily="18" charset="0"/>
              </a:rPr>
              <a:t>–838-son, 06.05.2023-y.) </a:t>
            </a:r>
            <a:r>
              <a:rPr lang="en-US" sz="2400" dirty="0" err="1">
                <a:cs typeface="Times New Roman" panose="02020603050405020304" pitchFamily="18" charset="0"/>
              </a:rPr>
              <a:t>Prezident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tomonidan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imzolandi</a:t>
            </a:r>
            <a:r>
              <a:rPr lang="en-US" sz="24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192000" cy="189411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101737" y="1260777"/>
            <a:ext cx="86908" cy="5401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025492" y="2211966"/>
            <a:ext cx="239397" cy="2453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4264889" y="2334660"/>
            <a:ext cx="7831317" cy="9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87" y="2587983"/>
            <a:ext cx="3660364" cy="2393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4054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64889" y="2644578"/>
            <a:ext cx="7579701" cy="2807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Fuqarolarning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oʻzini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oʻzi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boshqarish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organlari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toʻgʻrisida”gi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Qonunga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kiritilgan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oʻzgartirishga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koʻra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Fuqarolarning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oʻzini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oʻzi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boshqarish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organlari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davlat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hokimiyati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organlari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tizimiga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kirmaydi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hamda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mahalliy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ahamiyatga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molik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masalalarni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fuqarolarning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manfaatlaridan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rivojlanishning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tarixiy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oʻziga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xos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xususiyatlaridan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shuningdek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milliy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qadriyatlardan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mahalliy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urf-odatlar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anʼanalardan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kelib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chiqqan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holda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qonunga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muvofiq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mustaqil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ravishda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etishga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haqli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192000" cy="189411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101737" y="1260777"/>
            <a:ext cx="86908" cy="5401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025492" y="2211966"/>
            <a:ext cx="239397" cy="2453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4264889" y="2334660"/>
            <a:ext cx="7831317" cy="9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75" y="2644578"/>
            <a:ext cx="3566987" cy="2138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7918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64889" y="2775206"/>
            <a:ext cx="757970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ogʻir</a:t>
            </a:r>
            <a:r>
              <a:rPr 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yoki</a:t>
            </a:r>
            <a:r>
              <a:rPr 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oʻta</a:t>
            </a:r>
            <a:r>
              <a:rPr 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ogʻir</a:t>
            </a:r>
            <a:r>
              <a:rPr 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jinoyatlar</a:t>
            </a:r>
            <a:r>
              <a:rPr 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sodir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etganligi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uchun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sudlanganlik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holati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tugallanmagan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yoxud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sudlanganligi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olib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tashlanmagan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fuqarolar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Viloyat</a:t>
            </a:r>
            <a:r>
              <a:rPr lang="en-US" sz="2000" dirty="0"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cs typeface="Times New Roman" panose="02020603050405020304" pitchFamily="18" charset="0"/>
              </a:rPr>
              <a:t>tuman</a:t>
            </a:r>
            <a:r>
              <a:rPr lang="en-US" sz="2000" dirty="0"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cs typeface="Times New Roman" panose="02020603050405020304" pitchFamily="18" charset="0"/>
              </a:rPr>
              <a:t>shahar</a:t>
            </a:r>
            <a:r>
              <a:rPr lang="en-US" sz="2000" dirty="0"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cs typeface="Times New Roman" panose="02020603050405020304" pitchFamily="18" charset="0"/>
              </a:rPr>
              <a:t>okrug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va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uchastka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saylov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komissiyasi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aʼzosi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boʻlishi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mumkin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emas</a:t>
            </a:r>
            <a:r>
              <a:rPr lang="en-US" sz="2000" dirty="0"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err="1">
                <a:cs typeface="Times New Roman" panose="02020603050405020304" pitchFamily="18" charset="0"/>
              </a:rPr>
              <a:t>Prezident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muddatidan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ilgari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Oʻzbekiston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Respublikasi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Prezidenti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saylovini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tayinlagan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taqdirda</a:t>
            </a:r>
            <a:r>
              <a:rPr lang="en-US" sz="2000" dirty="0"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cs typeface="Times New Roman" panose="02020603050405020304" pitchFamily="18" charset="0"/>
              </a:rPr>
              <a:t>saylov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ushbu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Kodeksga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toʻliq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muvofiq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holda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2 oy</a:t>
            </a:r>
            <a:r>
              <a:rPr 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ichida</a:t>
            </a:r>
            <a:r>
              <a:rPr 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oʻtkaziladi</a:t>
            </a:r>
            <a:r>
              <a:rPr lang="en-US" sz="2000" dirty="0"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cs typeface="Times New Roman" panose="02020603050405020304" pitchFamily="18" charset="0"/>
              </a:rPr>
              <a:t>Bunda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saylovga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tayyorgarlik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koʻrish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hamda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uni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oʻtkazishga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doir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tadbirlarni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amalga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oshirish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muddatlari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Markaziy</a:t>
            </a:r>
            <a:r>
              <a:rPr 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saylov</a:t>
            </a:r>
            <a:r>
              <a:rPr 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komissiyasi</a:t>
            </a:r>
            <a:r>
              <a:rPr 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tomonidan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belgilanadi</a:t>
            </a:r>
            <a:r>
              <a:rPr lang="en-US" sz="2000" dirty="0">
                <a:cs typeface="Times New Roman" panose="02020603050405020304" pitchFamily="18" charset="0"/>
              </a:rPr>
              <a:t>.</a:t>
            </a:r>
            <a:endParaRPr lang="ru-RU" sz="2000" dirty="0"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192000" cy="189411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101737" y="1260777"/>
            <a:ext cx="86908" cy="5401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025492" y="2211966"/>
            <a:ext cx="239397" cy="2453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4264889" y="2334660"/>
            <a:ext cx="7831317" cy="9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4341133" y="1503663"/>
            <a:ext cx="73243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cs typeface="Times New Roman" panose="02020603050405020304" pitchFamily="18" charset="0"/>
              </a:rPr>
              <a:t>Oʻzbekiston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Respublikasining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Saylov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kodeksiga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kiritilgan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oʻzgartirishlarga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koʻra</a:t>
            </a:r>
            <a:r>
              <a:rPr lang="en-US" sz="2400" b="1" dirty="0">
                <a:cs typeface="Times New Roman" panose="02020603050405020304" pitchFamily="18" charset="0"/>
              </a:rPr>
              <a:t>: </a:t>
            </a:r>
            <a:endParaRPr lang="ru-RU" sz="2400" b="1" dirty="0"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4"/>
          <a:stretch/>
        </p:blipFill>
        <p:spPr>
          <a:xfrm>
            <a:off x="514690" y="2775206"/>
            <a:ext cx="3072357" cy="2808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5113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64889" y="2657637"/>
            <a:ext cx="75797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cs typeface="Times New Roman" panose="02020603050405020304" pitchFamily="18" charset="0"/>
              </a:rPr>
              <a:t>Qonunchilik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palatasi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Prezident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tomonidan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tarqatib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yuborilgan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taqdirda</a:t>
            </a:r>
            <a:r>
              <a:rPr lang="en-US" sz="2000" dirty="0"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cs typeface="Times New Roman" panose="02020603050405020304" pitchFamily="18" charset="0"/>
              </a:rPr>
              <a:t>Qonunchilik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palatasi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deputatlarining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saylovi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ushbu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Kodeksga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toʻliq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muvofiq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holda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3 oy</a:t>
            </a:r>
            <a:r>
              <a:rPr 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ichida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oʻtkaziladi</a:t>
            </a:r>
            <a:r>
              <a:rPr lang="en-US" sz="2000" dirty="0"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cs typeface="Times New Roman" panose="02020603050405020304" pitchFamily="18" charset="0"/>
            </a:endParaRPr>
          </a:p>
          <a:p>
            <a:pPr algn="just"/>
            <a:r>
              <a:rPr lang="en-US" sz="2000" dirty="0" err="1">
                <a:cs typeface="Times New Roman" panose="02020603050405020304" pitchFamily="18" charset="0"/>
              </a:rPr>
              <a:t>Qonunchilik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palatasi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tomonidan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oʻzini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oʻzi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tarqatib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yuborish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toʻgʻrisida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qaror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qabul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qilingan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taqdirda</a:t>
            </a:r>
            <a:r>
              <a:rPr lang="en-US" sz="2000" dirty="0"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cs typeface="Times New Roman" panose="02020603050405020304" pitchFamily="18" charset="0"/>
              </a:rPr>
              <a:t>Qonunchilik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palatasi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deputatlarining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saylovi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ushbu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Kodeksga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toʻliq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muvofiq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holda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2 oy </a:t>
            </a:r>
            <a:r>
              <a:rPr lang="en-US" sz="2000" dirty="0" err="1">
                <a:cs typeface="Times New Roman" panose="02020603050405020304" pitchFamily="18" charset="0"/>
              </a:rPr>
              <a:t>ichida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oʻtkaziladi</a:t>
            </a:r>
            <a:r>
              <a:rPr lang="en-US" sz="2000" dirty="0">
                <a:cs typeface="Times New Roman" panose="02020603050405020304" pitchFamily="18" charset="0"/>
              </a:rPr>
              <a:t>.</a:t>
            </a:r>
            <a:endParaRPr lang="ru-RU" sz="2000" dirty="0"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192000" cy="189411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101737" y="1260777"/>
            <a:ext cx="86908" cy="5401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025492" y="2211966"/>
            <a:ext cx="239397" cy="2453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4264889" y="2334660"/>
            <a:ext cx="7831317" cy="9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3" y="2723851"/>
            <a:ext cx="3697292" cy="2475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7381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390696" y="2625517"/>
            <a:ext cx="75797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cs typeface="Times New Roman" panose="02020603050405020304" pitchFamily="18" charset="0"/>
              </a:rPr>
              <a:t>Senat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Oʻzbekiston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Respublikasi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Prezidenti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tomonidan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tarqatib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yuborilgan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taqdirda</a:t>
            </a:r>
            <a:r>
              <a:rPr lang="en-US" sz="2000" dirty="0"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cs typeface="Times New Roman" panose="02020603050405020304" pitchFamily="18" charset="0"/>
              </a:rPr>
              <a:t>Senat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aʼzolarining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saylovi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ushbu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Kodeksga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toʻliq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muvofiq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holda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3 oy </a:t>
            </a:r>
            <a:r>
              <a:rPr lang="en-US" sz="2000" dirty="0" err="1">
                <a:cs typeface="Times New Roman" panose="02020603050405020304" pitchFamily="18" charset="0"/>
              </a:rPr>
              <a:t>ichida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oʻtkaziladi</a:t>
            </a:r>
            <a:r>
              <a:rPr lang="en-US" sz="2000" dirty="0"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cs typeface="Times New Roman" panose="02020603050405020304" pitchFamily="18" charset="0"/>
            </a:endParaRPr>
          </a:p>
          <a:p>
            <a:pPr algn="just"/>
            <a:r>
              <a:rPr lang="en-US" sz="2000" dirty="0" err="1">
                <a:cs typeface="Times New Roman" panose="02020603050405020304" pitchFamily="18" charset="0"/>
              </a:rPr>
              <a:t>Senat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tomonidan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oʻzini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oʻzi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tarqatib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yuborish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toʻgʻrisida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qaror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qabul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qilingan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taqdirda</a:t>
            </a:r>
            <a:r>
              <a:rPr lang="en-US" sz="2000" dirty="0"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cs typeface="Times New Roman" panose="02020603050405020304" pitchFamily="18" charset="0"/>
              </a:rPr>
              <a:t>Senat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aʼzolarining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saylovi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ushbu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Kodeksga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toʻliq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muvofiq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holda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1 oy </a:t>
            </a:r>
            <a:r>
              <a:rPr lang="en-US" sz="2000" dirty="0" err="1">
                <a:cs typeface="Times New Roman" panose="02020603050405020304" pitchFamily="18" charset="0"/>
              </a:rPr>
              <a:t>ichida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oʻtkaziladi</a:t>
            </a:r>
            <a:r>
              <a:rPr lang="en-US" sz="2000" dirty="0">
                <a:cs typeface="Times New Roman" panose="02020603050405020304" pitchFamily="18" charset="0"/>
              </a:rPr>
              <a:t>.</a:t>
            </a:r>
            <a:endParaRPr lang="ru-RU" sz="2000" dirty="0"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192000" cy="189411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101737" y="1260777"/>
            <a:ext cx="86908" cy="5401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025492" y="2211966"/>
            <a:ext cx="239397" cy="2453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4264889" y="2334660"/>
            <a:ext cx="7831317" cy="9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15" y="2740060"/>
            <a:ext cx="3664071" cy="2442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7657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153989" y="2775206"/>
            <a:ext cx="76906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</a:rPr>
              <a:t>E’tiboringiz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002060"/>
                </a:solidFill>
              </a:rPr>
              <a:t>uchun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002060"/>
                </a:solidFill>
              </a:rPr>
              <a:t>rahmat</a:t>
            </a:r>
            <a:r>
              <a:rPr lang="en-US" sz="6000" b="1" dirty="0">
                <a:solidFill>
                  <a:srgbClr val="002060"/>
                </a:solidFill>
              </a:rPr>
              <a:t>!</a:t>
            </a:r>
            <a:endParaRPr lang="uz-Cyrl-UZ" sz="60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192000" cy="18941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56" y="2775206"/>
            <a:ext cx="3450357" cy="2008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84289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295</Words>
  <Application>Microsoft Office PowerPoint</Application>
  <PresentationFormat>Широкоэкранный</PresentationFormat>
  <Paragraphs>17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Shohista Murodova</dc:creator>
  <cp:lastModifiedBy>Djumaniyozova.A</cp:lastModifiedBy>
  <cp:revision>21</cp:revision>
  <dcterms:created xsi:type="dcterms:W3CDTF">2022-12-20T10:10:26Z</dcterms:created>
  <dcterms:modified xsi:type="dcterms:W3CDTF">2023-06-20T06:13:28Z</dcterms:modified>
</cp:coreProperties>
</file>